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1" r:id="rId1"/>
  </p:sldMasterIdLst>
  <p:notesMasterIdLst>
    <p:notesMasterId r:id="rId14"/>
  </p:notesMasterIdLst>
  <p:handoutMasterIdLst>
    <p:handoutMasterId r:id="rId15"/>
  </p:handoutMasterIdLst>
  <p:sldIdLst>
    <p:sldId id="311" r:id="rId2"/>
    <p:sldId id="314" r:id="rId3"/>
    <p:sldId id="316" r:id="rId4"/>
    <p:sldId id="317" r:id="rId5"/>
    <p:sldId id="318" r:id="rId6"/>
    <p:sldId id="322" r:id="rId7"/>
    <p:sldId id="321" r:id="rId8"/>
    <p:sldId id="320" r:id="rId9"/>
    <p:sldId id="319" r:id="rId10"/>
    <p:sldId id="323" r:id="rId11"/>
    <p:sldId id="324" r:id="rId12"/>
    <p:sldId id="325" r:id="rId13"/>
  </p:sldIdLst>
  <p:sldSz cx="12192000" cy="6858000"/>
  <p:notesSz cx="6745288" cy="98821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3" userDrawn="1">
          <p15:clr>
            <a:srgbClr val="A4A3A4"/>
          </p15:clr>
        </p15:guide>
        <p15:guide id="2" pos="2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390"/>
    <a:srgbClr val="585857"/>
    <a:srgbClr val="A60A45"/>
    <a:srgbClr val="65BDE1"/>
    <a:srgbClr val="B2BB1A"/>
    <a:srgbClr val="E38F27"/>
    <a:srgbClr val="AA1D06"/>
    <a:srgbClr val="A50021"/>
    <a:srgbClr val="C7A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29" autoAdjust="0"/>
  </p:normalViewPr>
  <p:slideViewPr>
    <p:cSldViewPr>
      <p:cViewPr varScale="1">
        <p:scale>
          <a:sx n="116" d="100"/>
          <a:sy n="116" d="100"/>
        </p:scale>
        <p:origin x="22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>
        <p:guide orient="horz" pos="3113"/>
        <p:guide pos="2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6364"/>
            <a:ext cx="2922958" cy="49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Times New Roman" pitchFamily="1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0769" y="9386364"/>
            <a:ext cx="2922958" cy="49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fld id="{B9083038-6366-4CBC-AF43-5096445A50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868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6745288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 dirty="0"/>
          </a:p>
        </p:txBody>
      </p:sp>
      <p:sp>
        <p:nvSpPr>
          <p:cNvPr id="1741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506575" y="-7410450"/>
            <a:ext cx="29013150" cy="163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74529" y="4694040"/>
            <a:ext cx="5393108" cy="44452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70364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w logo.jpg">
            <a:extLst>
              <a:ext uri="{FF2B5EF4-FFF2-40B4-BE49-F238E27FC236}">
                <a16:creationId xmlns:a16="http://schemas.microsoft.com/office/drawing/2014/main" xmlns="" id="{E3FDB025-0674-4E9F-A4F4-EAAE5FCAFA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353" y="404665"/>
            <a:ext cx="13556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/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95DA3FF-A30B-40FC-A27C-E63E1352E9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1" b="15731"/>
          <a:stretch/>
        </p:blipFill>
        <p:spPr>
          <a:xfrm>
            <a:off x="-18933" y="5159827"/>
            <a:ext cx="2502831" cy="169817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526D401-4ACE-4EC8-8AB9-2B1B86B901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" t="15408" r="-602" b="17439"/>
          <a:stretch/>
        </p:blipFill>
        <p:spPr>
          <a:xfrm>
            <a:off x="4780031" y="5159825"/>
            <a:ext cx="2502831" cy="169817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D0D9195E-B1EE-4313-922B-E603B31679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69" b="17246"/>
          <a:stretch/>
        </p:blipFill>
        <p:spPr>
          <a:xfrm>
            <a:off x="9689169" y="5159827"/>
            <a:ext cx="2502831" cy="169817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2B808AD-D4EC-4188-9254-B6A43F66A5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71" b="11948"/>
          <a:stretch/>
        </p:blipFill>
        <p:spPr>
          <a:xfrm>
            <a:off x="2396006" y="5159827"/>
            <a:ext cx="2414383" cy="16981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B8550013-2BF3-4080-A45D-AE6072CEB7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2" b="16192"/>
          <a:stretch/>
        </p:blipFill>
        <p:spPr>
          <a:xfrm>
            <a:off x="7186338" y="5159827"/>
            <a:ext cx="2502831" cy="169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0543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C051C6AC-6749-4C7D-8338-144705F975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314101"/>
            <a:ext cx="1846569" cy="18465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59672C7-12C2-4304-B1D4-3F03101B7F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/>
          <a:srcRect t="2750" r="9151"/>
          <a:stretch/>
        </p:blipFill>
        <p:spPr>
          <a:xfrm>
            <a:off x="8363416" y="0"/>
            <a:ext cx="3828584" cy="6669360"/>
          </a:xfrm>
          <a:prstGeom prst="rect">
            <a:avLst/>
          </a:prstGeom>
        </p:spPr>
      </p:pic>
      <p:sp>
        <p:nvSpPr>
          <p:cNvPr id="20" name="TextBox 1">
            <a:extLst>
              <a:ext uri="{FF2B5EF4-FFF2-40B4-BE49-F238E27FC236}">
                <a16:creationId xmlns:a16="http://schemas.microsoft.com/office/drawing/2014/main" xmlns="" id="{C73BFBF9-AAC5-45A2-922C-4BDF9EFF2322}"/>
              </a:ext>
            </a:extLst>
          </p:cNvPr>
          <p:cNvSpPr txBox="1"/>
          <p:nvPr userDrawn="1"/>
        </p:nvSpPr>
        <p:spPr>
          <a:xfrm>
            <a:off x="0" y="2230301"/>
            <a:ext cx="5591821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marL="538163" indent="0"/>
            <a:r>
              <a:rPr dirty="0">
                <a:latin typeface="Arial" panose="020B060402020202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30950245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C051C6AC-6749-4C7D-8338-144705F975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314101"/>
            <a:ext cx="1846569" cy="18465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59672C7-12C2-4304-B1D4-3F03101B7F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/>
          <a:srcRect t="2750" r="9151"/>
          <a:stretch/>
        </p:blipFill>
        <p:spPr>
          <a:xfrm>
            <a:off x="8363416" y="0"/>
            <a:ext cx="3828584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71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59672C7-12C2-4304-B1D4-3F03101B7F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t="2750" r="9151"/>
          <a:stretch/>
        </p:blipFill>
        <p:spPr>
          <a:xfrm>
            <a:off x="8363416" y="0"/>
            <a:ext cx="3828584" cy="666936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630B518-A10F-46A4-BD14-28AFCDA101A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651" y="109243"/>
            <a:ext cx="1429495" cy="142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07419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59672C7-12C2-4304-B1D4-3F03101B7F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t="2750" r="9151"/>
          <a:stretch/>
        </p:blipFill>
        <p:spPr>
          <a:xfrm>
            <a:off x="8363416" y="0"/>
            <a:ext cx="3828584" cy="6669360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xmlns="" id="{21449CF1-476D-41C7-B11F-A6CC7B3A6A26}"/>
              </a:ext>
            </a:extLst>
          </p:cNvPr>
          <p:cNvSpPr txBox="1"/>
          <p:nvPr userDrawn="1"/>
        </p:nvSpPr>
        <p:spPr>
          <a:xfrm>
            <a:off x="1744910" y="4323180"/>
            <a:ext cx="7371353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Any Questions? 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www.morrishsolicitors.com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4" descr="Picture 14">
            <a:extLst>
              <a:ext uri="{FF2B5EF4-FFF2-40B4-BE49-F238E27FC236}">
                <a16:creationId xmlns:a16="http://schemas.microsoft.com/office/drawing/2014/main" xmlns="" id="{8F6A8C88-2242-4E3B-BD7D-5547150C86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4097120" y="2310680"/>
            <a:ext cx="1846571" cy="18465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8741937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0" y="4149725"/>
            <a:ext cx="12192000" cy="5754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FontTx/>
              <a:buNone/>
              <a:defRPr>
                <a:solidFill>
                  <a:srgbClr val="A60A45"/>
                </a:solidFill>
              </a:defRPr>
            </a:lvl1pPr>
            <a:lvl2pPr algn="ctr">
              <a:buFontTx/>
              <a:defRPr>
                <a:solidFill>
                  <a:srgbClr val="A60A45"/>
                </a:solidFill>
              </a:defRPr>
            </a:lvl2pPr>
            <a:lvl3pPr algn="ctr">
              <a:buFontTx/>
              <a:defRPr>
                <a:solidFill>
                  <a:srgbClr val="A60A45"/>
                </a:solidFill>
              </a:defRPr>
            </a:lvl3pPr>
            <a:lvl4pPr algn="ctr">
              <a:buFontTx/>
              <a:defRPr>
                <a:solidFill>
                  <a:srgbClr val="A60A45"/>
                </a:solidFill>
              </a:defRPr>
            </a:lvl4pPr>
            <a:lvl5pPr algn="ctr">
              <a:buFontTx/>
              <a:defRPr>
                <a:solidFill>
                  <a:srgbClr val="A60A4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901" y="5013821"/>
            <a:ext cx="12192001" cy="5754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spcBef>
                <a:spcPts val="500"/>
              </a:spcBef>
              <a:buSzTx/>
              <a:buFontTx/>
              <a:buNone/>
              <a:defRPr sz="2400">
                <a:solidFill>
                  <a:srgbClr val="474747"/>
                </a:solidFill>
              </a:defRPr>
            </a:pPr>
            <a:endParaRPr/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074118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3" r:id="rId3"/>
    <p:sldLayoutId id="2147484485" r:id="rId4"/>
    <p:sldLayoutId id="2147484484" r:id="rId5"/>
    <p:sldLayoutId id="2147484486" r:id="rId6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11" Type="http://schemas.openxmlformats.org/officeDocument/2006/relationships/image" Target="../media/image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2FF8BC1-39A2-4991-8178-095AB8FDAFE9}"/>
              </a:ext>
            </a:extLst>
          </p:cNvPr>
          <p:cNvSpPr txBox="1"/>
          <p:nvPr/>
        </p:nvSpPr>
        <p:spPr>
          <a:xfrm>
            <a:off x="212673" y="1916832"/>
            <a:ext cx="9771759" cy="3165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endParaRPr lang="en-GB" b="1" dirty="0">
              <a:solidFill>
                <a:srgbClr val="A50021"/>
              </a:solidFill>
              <a:effectLst>
                <a:outerShdw blurRad="50800" dist="38100" dir="14580000" algn="l" rotWithShape="0">
                  <a:srgbClr val="FFCCFF">
                    <a:alpha val="40000"/>
                  </a:srgbClr>
                </a:outerShdw>
              </a:effectLst>
              <a:latin typeface="Arial" charset="0"/>
              <a:ea typeface="MS Gothic" charset="-128"/>
            </a:endParaRPr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4000" b="1" dirty="0" smtClean="0">
                <a:solidFill>
                  <a:srgbClr val="009390"/>
                </a:solidFill>
                <a:effectLst>
                  <a:outerShdw blurRad="50800" dist="38100" dir="14580000" algn="l" rotWithShape="0">
                    <a:srgbClr val="FFCCFF">
                      <a:alpha val="40000"/>
                    </a:srgbClr>
                  </a:outerShdw>
                </a:effectLst>
                <a:latin typeface="Arial" charset="0"/>
                <a:ea typeface="MS Gothic" charset="-128"/>
              </a:rPr>
              <a:t>Discrimination 2019 – latest cases</a:t>
            </a:r>
            <a:endParaRPr lang="en-GB" sz="3600" b="1" dirty="0">
              <a:solidFill>
                <a:srgbClr val="009390"/>
              </a:solidFill>
              <a:latin typeface="+mj-lt"/>
              <a:cs typeface="Arial" charset="0"/>
            </a:endParaRPr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endParaRPr lang="en-GB" sz="2000" b="1" dirty="0">
              <a:solidFill>
                <a:schemeClr val="accent4">
                  <a:lumMod val="75000"/>
                </a:schemeClr>
              </a:solidFill>
              <a:latin typeface="+mj-lt"/>
              <a:cs typeface="Arial" charset="0"/>
            </a:endParaRPr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000" b="1" dirty="0" smtClean="0">
                <a:solidFill>
                  <a:schemeClr val="accent4">
                    <a:lumMod val="75000"/>
                  </a:schemeClr>
                </a:solidFill>
                <a:latin typeface="+mj-lt"/>
                <a:cs typeface="Arial" charset="0"/>
              </a:rPr>
              <a:t>A talk f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+mj-lt"/>
                <a:cs typeface="Arial" charset="0"/>
              </a:rPr>
              <a:t>or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Arial" charset="0"/>
              </a:rPr>
              <a:t>IER – Autumn 2019, Liverpool and London</a:t>
            </a:r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endParaRPr lang="en-GB" sz="2000" b="1" dirty="0" smtClean="0">
              <a:solidFill>
                <a:schemeClr val="accent4">
                  <a:lumMod val="75000"/>
                </a:schemeClr>
              </a:solidFill>
              <a:latin typeface="+mj-lt"/>
              <a:cs typeface="Arial" charset="0"/>
            </a:endParaRPr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000" smtClean="0">
                <a:solidFill>
                  <a:schemeClr val="accent4">
                    <a:lumMod val="75000"/>
                  </a:schemeClr>
                </a:solidFill>
                <a:latin typeface="+mj-lt"/>
                <a:cs typeface="Arial" charset="0"/>
              </a:rPr>
              <a:t>By</a:t>
            </a:r>
            <a:endParaRPr lang="en-GB" sz="2000" dirty="0">
              <a:solidFill>
                <a:schemeClr val="accent4">
                  <a:lumMod val="75000"/>
                </a:schemeClr>
              </a:solidFill>
              <a:latin typeface="+mj-lt"/>
              <a:cs typeface="Arial" charset="0"/>
            </a:endParaRPr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  <a:latin typeface="+mj-lt"/>
                <a:cs typeface="Arial" charset="0"/>
              </a:rPr>
              <a:t>Paul </a:t>
            </a:r>
            <a:r>
              <a:rPr lang="en-GB" sz="2000" dirty="0" err="1" smtClean="0">
                <a:solidFill>
                  <a:schemeClr val="accent4">
                    <a:lumMod val="75000"/>
                  </a:schemeClr>
                </a:solidFill>
                <a:latin typeface="+mj-lt"/>
                <a:cs typeface="Arial" charset="0"/>
              </a:rPr>
              <a:t>Scholey</a:t>
            </a:r>
            <a:endParaRPr lang="en-GB" sz="2000" dirty="0" smtClean="0">
              <a:solidFill>
                <a:schemeClr val="accent4">
                  <a:lumMod val="75000"/>
                </a:schemeClr>
              </a:solidFill>
              <a:latin typeface="+mj-lt"/>
              <a:cs typeface="Arial" charset="0"/>
            </a:endParaRPr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  <a:latin typeface="+mj-lt"/>
                <a:cs typeface="Arial" charset="0"/>
              </a:rPr>
              <a:t>Senior Partner</a:t>
            </a:r>
            <a:endParaRPr lang="en-GB" sz="2000" dirty="0">
              <a:solidFill>
                <a:schemeClr val="accent4">
                  <a:lumMod val="75000"/>
                </a:schemeClr>
              </a:solidFill>
              <a:latin typeface="+mj-lt"/>
              <a:cs typeface="Arial" charset="0"/>
            </a:endParaRPr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+mj-lt"/>
                <a:cs typeface="Arial" charset="0"/>
              </a:rPr>
              <a:t>Morrish Solicitors 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  <a:latin typeface="+mj-lt"/>
                <a:cs typeface="Arial" charset="0"/>
              </a:rPr>
              <a:t>LLP</a:t>
            </a:r>
            <a:endParaRPr lang="en-GB" sz="2000" b="1" dirty="0">
              <a:solidFill>
                <a:schemeClr val="accent4">
                  <a:lumMod val="75000"/>
                </a:schemeClr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054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A4E552-E848-4112-9171-1BB1B91BF028}"/>
              </a:ext>
            </a:extLst>
          </p:cNvPr>
          <p:cNvSpPr txBox="1"/>
          <p:nvPr/>
        </p:nvSpPr>
        <p:spPr>
          <a:xfrm>
            <a:off x="0" y="1327120"/>
            <a:ext cx="9048328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indent="534988"/>
            <a:r>
              <a:rPr lang="en-GB" dirty="0" smtClean="0">
                <a:latin typeface="Arial" panose="020B0604020202020204" pitchFamily="34" charset="0"/>
              </a:rPr>
              <a:t>Religion: cohabitation before</a:t>
            </a:r>
          </a:p>
          <a:p>
            <a:pPr indent="534988"/>
            <a:r>
              <a:rPr lang="en-GB" dirty="0" smtClean="0">
                <a:latin typeface="Arial" panose="020B0604020202020204" pitchFamily="34" charset="0"/>
              </a:rPr>
              <a:t>marriage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59C7CF9-0DD0-454E-8183-757FE381C8C7}"/>
              </a:ext>
            </a:extLst>
          </p:cNvPr>
          <p:cNvSpPr txBox="1"/>
          <p:nvPr/>
        </p:nvSpPr>
        <p:spPr>
          <a:xfrm>
            <a:off x="5662" y="2640887"/>
            <a:ext cx="9148550" cy="4093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534988" algn="just">
              <a:buClr>
                <a:srgbClr val="009390"/>
              </a:buClr>
              <a:buSzPct val="100000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nl-NL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nl-NL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Gan Menachem Hendon Ltd v Ms Zelda De Groen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nl-NL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nl-NL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Orthodox Jewish school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nl-NL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nl-NL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Dismissal following concerns expressed by parents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nl-NL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nl-NL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Sex discrimination?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nl-NL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nl-NL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Religion/Belief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nl-NL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nl-NL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Application of the SC’s decision in </a:t>
            </a:r>
            <a:r>
              <a:rPr lang="nl-NL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Asher’s Baking</a:t>
            </a:r>
            <a:r>
              <a:rPr lang="nl-NL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?</a:t>
            </a:r>
          </a:p>
          <a:p>
            <a:pPr marL="1252537" indent="-711200" algn="just">
              <a:buClr>
                <a:srgbClr val="009390"/>
              </a:buClr>
              <a:buSzPct val="100000"/>
              <a:buChar char=""/>
              <a:tabLst>
                <a:tab pos="1155700" algn="l"/>
                <a:tab pos="1244600" algn="l"/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/>
            </a:pP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058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A4E552-E848-4112-9171-1BB1B91BF028}"/>
              </a:ext>
            </a:extLst>
          </p:cNvPr>
          <p:cNvSpPr txBox="1"/>
          <p:nvPr/>
        </p:nvSpPr>
        <p:spPr>
          <a:xfrm>
            <a:off x="-2" y="1772816"/>
            <a:ext cx="5603599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indent="534988"/>
            <a:r>
              <a:rPr lang="en-GB" dirty="0" smtClean="0">
                <a:latin typeface="Arial" panose="020B0604020202020204" pitchFamily="34" charset="0"/>
              </a:rPr>
              <a:t>Injury to feelings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59C7CF9-0DD0-454E-8183-757FE381C8C7}"/>
              </a:ext>
            </a:extLst>
          </p:cNvPr>
          <p:cNvSpPr txBox="1"/>
          <p:nvPr/>
        </p:nvSpPr>
        <p:spPr>
          <a:xfrm>
            <a:off x="-1" y="2924944"/>
            <a:ext cx="9148550" cy="2246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Base </a:t>
            </a:r>
            <a:r>
              <a:rPr lang="en-GB" b="1" dirty="0" err="1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Childrenswear</a:t>
            </a: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 Ltd v </a:t>
            </a:r>
            <a:r>
              <a:rPr lang="en-GB" b="1" dirty="0" err="1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Otshudi</a:t>
            </a:r>
            <a:endParaRPr lang="en-GB" b="1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Single act of discrimination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Appropriate award?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I2F, </a:t>
            </a:r>
            <a:r>
              <a:rPr lang="en-GB" dirty="0" err="1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Agg</a:t>
            </a: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 Damages &amp; PI together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058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08951" y="5445223"/>
            <a:ext cx="1092558" cy="1218684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TextBox 1"/>
          <p:cNvSpPr txBox="1"/>
          <p:nvPr/>
        </p:nvSpPr>
        <p:spPr>
          <a:xfrm>
            <a:off x="1382417" y="3561260"/>
            <a:ext cx="7371353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algn="ctr"/>
            <a:r>
              <a:rPr lang="en-GB" dirty="0">
                <a:latin typeface="+mn-lt"/>
              </a:rPr>
              <a:t>Any Questions? </a:t>
            </a:r>
          </a:p>
          <a:p>
            <a:pPr algn="ctr"/>
            <a:endParaRPr lang="en-GB" dirty="0">
              <a:latin typeface="+mn-lt"/>
            </a:endParaRPr>
          </a:p>
          <a:p>
            <a:pPr algn="ctr"/>
            <a:r>
              <a:rPr lang="en-GB" dirty="0">
                <a:latin typeface="+mn-lt"/>
              </a:rPr>
              <a:t>www.morrishsolicitors.com</a:t>
            </a:r>
            <a:endParaRPr dirty="0">
              <a:latin typeface="+mn-lt"/>
            </a:endParaRPr>
          </a:p>
        </p:txBody>
      </p:sp>
      <p:pic>
        <p:nvPicPr>
          <p:cNvPr id="204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40415" y="-215472"/>
            <a:ext cx="1352332" cy="1352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513154" y="1237386"/>
            <a:ext cx="1342303" cy="1342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icture 8" descr="Picture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4414" y="2420888"/>
            <a:ext cx="1502332" cy="150233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Picture 9" descr="Picture 9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064551" y="0"/>
            <a:ext cx="1538739" cy="153873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Picture 10" descr="Picture 10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722231" y="2649627"/>
            <a:ext cx="1322184" cy="1322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Picture 11" descr="Picture 11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365097" y="0"/>
            <a:ext cx="1502332" cy="150233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Picture 12" descr="Picture 12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888744" y="1110890"/>
            <a:ext cx="1538739" cy="153873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Picture 13" descr="Picture 13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1003922" y="4083084"/>
            <a:ext cx="1188078" cy="118807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Picture 14" descr="Picture 14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007768" y="1538738"/>
            <a:ext cx="1846571" cy="18465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4926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A4E552-E848-4112-9171-1BB1B91BF028}"/>
              </a:ext>
            </a:extLst>
          </p:cNvPr>
          <p:cNvSpPr txBox="1"/>
          <p:nvPr/>
        </p:nvSpPr>
        <p:spPr>
          <a:xfrm>
            <a:off x="-1" y="1124744"/>
            <a:ext cx="5603599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indent="534988"/>
            <a:r>
              <a:rPr lang="en-GB" dirty="0" smtClean="0">
                <a:latin typeface="Arial" panose="020B0604020202020204" pitchFamily="34" charset="0"/>
              </a:rPr>
              <a:t>Agenda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59C7CF9-0DD0-454E-8183-757FE381C8C7}"/>
              </a:ext>
            </a:extLst>
          </p:cNvPr>
          <p:cNvSpPr txBox="1"/>
          <p:nvPr/>
        </p:nvSpPr>
        <p:spPr>
          <a:xfrm>
            <a:off x="-1" y="2132856"/>
            <a:ext cx="9148550" cy="317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Sex, Death and Vegetables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Race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Disability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Religion and Belief 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And more…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  <a:p>
            <a:pPr marL="1252537" indent="-711200" algn="just">
              <a:buClr>
                <a:srgbClr val="009390"/>
              </a:buClr>
              <a:buSzPct val="100000"/>
              <a:buChar char=""/>
              <a:tabLst>
                <a:tab pos="1155700" algn="l"/>
                <a:tab pos="1244600" algn="l"/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/>
            </a:pP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058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A4E552-E848-4112-9171-1BB1B91BF028}"/>
              </a:ext>
            </a:extLst>
          </p:cNvPr>
          <p:cNvSpPr txBox="1"/>
          <p:nvPr/>
        </p:nvSpPr>
        <p:spPr>
          <a:xfrm>
            <a:off x="-23373" y="1360096"/>
            <a:ext cx="7775557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indent="534988"/>
            <a:r>
              <a:rPr lang="en-GB" dirty="0" smtClean="0">
                <a:latin typeface="Arial" panose="020B0604020202020204" pitchFamily="34" charset="0"/>
              </a:rPr>
              <a:t>In the course of employment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59C7CF9-0DD0-454E-8183-757FE381C8C7}"/>
              </a:ext>
            </a:extLst>
          </p:cNvPr>
          <p:cNvSpPr txBox="1"/>
          <p:nvPr/>
        </p:nvSpPr>
        <p:spPr>
          <a:xfrm>
            <a:off x="13102" y="2048654"/>
            <a:ext cx="9148550" cy="1631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534988" algn="just">
              <a:buClr>
                <a:srgbClr val="009390"/>
              </a:buClr>
              <a:buSzPct val="100000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Sex &amp; Death </a:t>
            </a: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Xavier X v TSO</a:t>
            </a:r>
            <a:endParaRPr b="1"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Contrast: </a:t>
            </a: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Forbes v LHR Airport Ltd</a:t>
            </a:r>
          </a:p>
          <a:p>
            <a:pPr marL="1252537" indent="-711200" algn="just">
              <a:buClr>
                <a:srgbClr val="009390"/>
              </a:buClr>
              <a:buSzPct val="100000"/>
              <a:buChar char=""/>
              <a:tabLst>
                <a:tab pos="1155700" algn="l"/>
                <a:tab pos="1244600" algn="l"/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/>
            </a:pP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058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A4E552-E848-4112-9171-1BB1B91BF028}"/>
              </a:ext>
            </a:extLst>
          </p:cNvPr>
          <p:cNvSpPr txBox="1"/>
          <p:nvPr/>
        </p:nvSpPr>
        <p:spPr>
          <a:xfrm>
            <a:off x="-1" y="1412776"/>
            <a:ext cx="7602179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indent="534988"/>
            <a:r>
              <a:rPr lang="en-GB" dirty="0" smtClean="0">
                <a:latin typeface="Arial" panose="020B0604020202020204" pitchFamily="34" charset="0"/>
              </a:rPr>
              <a:t>Harassment by massage?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59C7CF9-0DD0-454E-8183-757FE381C8C7}"/>
              </a:ext>
            </a:extLst>
          </p:cNvPr>
          <p:cNvSpPr txBox="1"/>
          <p:nvPr/>
        </p:nvSpPr>
        <p:spPr>
          <a:xfrm>
            <a:off x="0" y="2420888"/>
            <a:ext cx="914855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Raj v Capita Business Services Ltd and </a:t>
            </a:r>
            <a:r>
              <a:rPr lang="en-GB" b="1" dirty="0" err="1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anor</a:t>
            </a:r>
            <a:endParaRPr lang="en-GB" b="1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Harassment by conduct of a sexual nature or related to sex?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058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A4E552-E848-4112-9171-1BB1B91BF028}"/>
              </a:ext>
            </a:extLst>
          </p:cNvPr>
          <p:cNvSpPr txBox="1"/>
          <p:nvPr/>
        </p:nvSpPr>
        <p:spPr>
          <a:xfrm>
            <a:off x="0" y="1412776"/>
            <a:ext cx="7248128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indent="534988"/>
            <a:r>
              <a:rPr lang="en-GB" dirty="0" smtClean="0">
                <a:latin typeface="Arial" panose="020B0604020202020204" pitchFamily="34" charset="0"/>
              </a:rPr>
              <a:t>Discrimination in the news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59C7CF9-0DD0-454E-8183-757FE381C8C7}"/>
              </a:ext>
            </a:extLst>
          </p:cNvPr>
          <p:cNvSpPr txBox="1"/>
          <p:nvPr/>
        </p:nvSpPr>
        <p:spPr>
          <a:xfrm>
            <a:off x="-16623" y="2564904"/>
            <a:ext cx="9148550" cy="2246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House of Commons’ Women and Equalities Committee Report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Wider enforcement powers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Exemplary Damages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Recommendations (not so new…) 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058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A4E552-E848-4112-9171-1BB1B91BF028}"/>
              </a:ext>
            </a:extLst>
          </p:cNvPr>
          <p:cNvSpPr txBox="1"/>
          <p:nvPr/>
        </p:nvSpPr>
        <p:spPr>
          <a:xfrm>
            <a:off x="0" y="1484784"/>
            <a:ext cx="8184232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indent="534988"/>
            <a:r>
              <a:rPr lang="en-GB" dirty="0" smtClean="0">
                <a:latin typeface="Arial" panose="020B0604020202020204" pitchFamily="34" charset="0"/>
              </a:rPr>
              <a:t>Disability and constructive</a:t>
            </a:r>
          </a:p>
          <a:p>
            <a:pPr indent="534988"/>
            <a:r>
              <a:rPr lang="en-GB" dirty="0" smtClean="0">
                <a:latin typeface="Arial" panose="020B0604020202020204" pitchFamily="34" charset="0"/>
              </a:rPr>
              <a:t>knowledge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59C7CF9-0DD0-454E-8183-757FE381C8C7}"/>
              </a:ext>
            </a:extLst>
          </p:cNvPr>
          <p:cNvSpPr txBox="1"/>
          <p:nvPr/>
        </p:nvSpPr>
        <p:spPr>
          <a:xfrm>
            <a:off x="0" y="2996952"/>
            <a:ext cx="9148550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534988" algn="just">
              <a:buClr>
                <a:srgbClr val="009390"/>
              </a:buClr>
              <a:buSzPct val="100000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A Ltd v Z</a:t>
            </a: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 (28 March 2019)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Did the employers know – or ought they to have?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What if the employee hides the fact of disability?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Some welcome guidance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058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A4E552-E848-4112-9171-1BB1B91BF028}"/>
              </a:ext>
            </a:extLst>
          </p:cNvPr>
          <p:cNvSpPr txBox="1"/>
          <p:nvPr/>
        </p:nvSpPr>
        <p:spPr>
          <a:xfrm>
            <a:off x="-16441" y="1700808"/>
            <a:ext cx="825624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indent="534988"/>
            <a:r>
              <a:rPr lang="en-GB" dirty="0" smtClean="0">
                <a:latin typeface="Arial" panose="020B0604020202020204" pitchFamily="34" charset="0"/>
              </a:rPr>
              <a:t>Religion, Belief and Vegetables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59C7CF9-0DD0-454E-8183-757FE381C8C7}"/>
              </a:ext>
            </a:extLst>
          </p:cNvPr>
          <p:cNvSpPr txBox="1"/>
          <p:nvPr/>
        </p:nvSpPr>
        <p:spPr>
          <a:xfrm>
            <a:off x="0" y="2492896"/>
            <a:ext cx="9148550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534988" algn="just">
              <a:buClr>
                <a:srgbClr val="009390"/>
              </a:buClr>
              <a:buSzPct val="100000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b="1" dirty="0" err="1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Conisbee</a:t>
            </a: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 v </a:t>
            </a:r>
            <a:r>
              <a:rPr lang="en-GB" b="1" dirty="0" err="1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Crossley</a:t>
            </a: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 Farms Ltd and others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The test for protection for R&amp;B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Cf. veganism?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058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A4E552-E848-4112-9171-1BB1B91BF028}"/>
              </a:ext>
            </a:extLst>
          </p:cNvPr>
          <p:cNvSpPr txBox="1"/>
          <p:nvPr/>
        </p:nvSpPr>
        <p:spPr>
          <a:xfrm>
            <a:off x="-4573" y="1628800"/>
            <a:ext cx="5603599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indent="534988"/>
            <a:r>
              <a:rPr lang="en-GB" dirty="0" smtClean="0">
                <a:latin typeface="Arial" panose="020B0604020202020204" pitchFamily="34" charset="0"/>
              </a:rPr>
              <a:t>Perceived Disability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59C7CF9-0DD0-454E-8183-757FE381C8C7}"/>
              </a:ext>
            </a:extLst>
          </p:cNvPr>
          <p:cNvSpPr txBox="1"/>
          <p:nvPr/>
        </p:nvSpPr>
        <p:spPr>
          <a:xfrm>
            <a:off x="-4573" y="2780928"/>
            <a:ext cx="9148550" cy="2246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Chief Constable of Norfolk v Coffey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A condition short of a disability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But a perception of progressive deterioration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Was perception enough?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058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A4E552-E848-4112-9171-1BB1B91BF028}"/>
              </a:ext>
            </a:extLst>
          </p:cNvPr>
          <p:cNvSpPr txBox="1"/>
          <p:nvPr/>
        </p:nvSpPr>
        <p:spPr>
          <a:xfrm>
            <a:off x="-1" y="1761802"/>
            <a:ext cx="5603599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009390"/>
                </a:solidFill>
              </a:defRPr>
            </a:lvl1pPr>
          </a:lstStyle>
          <a:p>
            <a:pPr indent="534988"/>
            <a:r>
              <a:rPr lang="en-GB" dirty="0" smtClean="0">
                <a:latin typeface="Arial" panose="020B0604020202020204" pitchFamily="34" charset="0"/>
              </a:rPr>
              <a:t>Religion: adoption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59C7CF9-0DD0-454E-8183-757FE381C8C7}"/>
              </a:ext>
            </a:extLst>
          </p:cNvPr>
          <p:cNvSpPr txBox="1"/>
          <p:nvPr/>
        </p:nvSpPr>
        <p:spPr>
          <a:xfrm>
            <a:off x="0" y="2852936"/>
            <a:ext cx="9148550" cy="317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b="1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Page v NHS Trust Development Authority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Director with faith-based objection to adoption by same sex couples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Warnings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 smtClean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Belief or approach</a:t>
            </a:r>
            <a:r>
              <a:rPr lang="en-GB" dirty="0" smtClean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?</a:t>
            </a: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sym typeface="Times New Roman"/>
            </a:endParaRPr>
          </a:p>
          <a:p>
            <a:pPr marL="896938" indent="-361950" algn="just">
              <a:buClr>
                <a:srgbClr val="009390"/>
              </a:buClr>
              <a:buSzPct val="100000"/>
              <a:buChar char=""/>
              <a:tabLst>
                <a:tab pos="1600200" algn="l"/>
                <a:tab pos="2057400" algn="l"/>
                <a:tab pos="2501900" algn="l"/>
                <a:tab pos="29464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51500" algn="l"/>
                <a:tab pos="6096000" algn="l"/>
                <a:tab pos="6540500" algn="l"/>
                <a:tab pos="6997700" algn="l"/>
                <a:tab pos="7442200" algn="l"/>
                <a:tab pos="7899400" algn="l"/>
                <a:tab pos="8343900" algn="l"/>
                <a:tab pos="8788400" algn="l"/>
                <a:tab pos="9245600" algn="l"/>
                <a:tab pos="9690100" algn="l"/>
              </a:tabLst>
              <a:defRPr sz="2000">
                <a:solidFill>
                  <a:srgbClr val="585857"/>
                </a:solidFill>
              </a:defRPr>
            </a:pPr>
            <a:r>
              <a:rPr lang="en-US" sz="2000" b="1" dirty="0" err="1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Mackereth</a:t>
            </a:r>
            <a:r>
              <a:rPr lang="en-US" sz="2000" b="1" dirty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 </a:t>
            </a:r>
            <a:r>
              <a:rPr lang="en-US" sz="2000" b="1" dirty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v The Department for Work and Pensions and Advanced Personnel Management Group (UK) </a:t>
            </a:r>
            <a:r>
              <a:rPr lang="en-US" sz="2000" b="1" dirty="0">
                <a:solidFill>
                  <a:srgbClr val="585857"/>
                </a:solidFill>
                <a:latin typeface="Arial" panose="020B0604020202020204" pitchFamily="34" charset="0"/>
                <a:sym typeface="Times New Roman"/>
              </a:rPr>
              <a:t>Ltd (Oct 7th)</a:t>
            </a:r>
            <a:endParaRPr sz="2000" b="1" dirty="0">
              <a:solidFill>
                <a:srgbClr val="585857"/>
              </a:solidFill>
              <a:latin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058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rrish Solicitors LL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l">
          <a:lnSpc>
            <a:spcPct val="96000"/>
          </a:lnSpc>
          <a:spcBef>
            <a:spcPts val="0"/>
          </a:spcBef>
          <a:spcAft>
            <a:spcPts val="0"/>
          </a:spcAft>
          <a:buClr>
            <a:srgbClr val="000000"/>
          </a:buClr>
          <a:buSzPct val="100000"/>
          <a:tabLst>
            <a:tab pos="0" algn="l"/>
            <a:tab pos="447840" algn="l"/>
            <a:tab pos="896759" algn="l"/>
            <a:tab pos="1346040" algn="l"/>
            <a:tab pos="1795320" algn="l"/>
            <a:tab pos="2244600" algn="l"/>
            <a:tab pos="2693880" algn="l"/>
            <a:tab pos="3143159" algn="l"/>
            <a:tab pos="3592440" algn="l"/>
            <a:tab pos="4041719" algn="l"/>
            <a:tab pos="4491000" algn="l"/>
            <a:tab pos="4940280" algn="l"/>
            <a:tab pos="5389560" algn="l"/>
            <a:tab pos="5838840" algn="l"/>
            <a:tab pos="6288120" algn="l"/>
            <a:tab pos="6737400" algn="l"/>
            <a:tab pos="7186679" algn="l"/>
            <a:tab pos="7635960" algn="l"/>
            <a:tab pos="8085240" algn="l"/>
            <a:tab pos="8534520" algn="l"/>
            <a:tab pos="8983800" algn="l"/>
          </a:tabLst>
          <a:defRPr b="1" dirty="0" smtClean="0">
            <a:solidFill>
              <a:srgbClr val="A50021"/>
            </a:solidFill>
            <a:effectLst>
              <a:outerShdw blurRad="50800" dist="38100" dir="14580000" algn="l" rotWithShape="0">
                <a:srgbClr val="FFCCFF">
                  <a:alpha val="40000"/>
                </a:srgbClr>
              </a:outerShdw>
            </a:effectLst>
            <a:latin typeface="Arial" charset="0"/>
            <a:ea typeface="MS Gothic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orrish Solicitors LLP.potx" id="{5DD6A281-5708-471A-96D0-7007A6819B44}" vid="{7D42FC81-1CDD-4F81-BC19-334C7131D5F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Morrish Solicitors LLP</Template>
  <TotalTime>118</TotalTime>
  <Words>296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MS Gothic</vt:lpstr>
      <vt:lpstr>Arial</vt:lpstr>
      <vt:lpstr>Times New Roman</vt:lpstr>
      <vt:lpstr>Morrish Solicitors LLP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</dc:creator>
  <cp:lastModifiedBy>Paul Scholey</cp:lastModifiedBy>
  <cp:revision>13</cp:revision>
  <cp:lastPrinted>2016-02-24T13:19:38Z</cp:lastPrinted>
  <dcterms:created xsi:type="dcterms:W3CDTF">2019-09-19T09:23:08Z</dcterms:created>
  <dcterms:modified xsi:type="dcterms:W3CDTF">2019-10-14T11:01:49Z</dcterms:modified>
</cp:coreProperties>
</file>